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3018"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3FCADE-9EFA-45A0-96DD-0CF313705AAA}" type="datetimeFigureOut">
              <a:rPr lang="ca-ES" smtClean="0"/>
              <a:t>09/12/2015</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839FE21-2938-472E-BBC6-C42E21FF61C1}" type="slidenum">
              <a:rPr lang="ca-ES" smtClean="0"/>
              <a:t>‹#›</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23FCADE-9EFA-45A0-96DD-0CF313705AAA}" type="datetimeFigureOut">
              <a:rPr lang="ca-ES" smtClean="0"/>
              <a:t>09/12/2015</a:t>
            </a:fld>
            <a:endParaRPr lang="ca-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839FE21-2938-472E-BBC6-C42E21FF61C1}" type="slidenum">
              <a:rPr lang="ca-ES" smtClean="0"/>
              <a:t>‹#›</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ca-ES"/>
          </a:p>
        </p:txBody>
      </p:sp>
      <p:sp>
        <p:nvSpPr>
          <p:cNvPr id="3" name="2 Subtítulo"/>
          <p:cNvSpPr>
            <a:spLocks noGrp="1"/>
          </p:cNvSpPr>
          <p:nvPr>
            <p:ph type="subTitle" idx="1"/>
          </p:nvPr>
        </p:nvSpPr>
        <p:spPr/>
        <p:txBody>
          <a:bodyPr/>
          <a:lstStyle/>
          <a:p>
            <a:endParaRPr lang="ca-ES"/>
          </a:p>
        </p:txBody>
      </p:sp>
      <p:pic>
        <p:nvPicPr>
          <p:cNvPr id="4" name="Picture 2"/>
          <p:cNvPicPr>
            <a:picLocks noChangeAspect="1" noChangeArrowheads="1"/>
          </p:cNvPicPr>
          <p:nvPr/>
        </p:nvPicPr>
        <p:blipFill>
          <a:blip r:embed="rId2" cstate="print"/>
          <a:srcRect/>
          <a:stretch>
            <a:fillRect/>
          </a:stretch>
        </p:blipFill>
        <p:spPr bwMode="auto">
          <a:xfrm rot="10800000">
            <a:off x="260648" y="0"/>
            <a:ext cx="6381328" cy="903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648" y="179512"/>
            <a:ext cx="6336704" cy="2893100"/>
          </a:xfrm>
          <a:prstGeom prst="rect">
            <a:avLst/>
          </a:prstGeom>
          <a:ln w="28575">
            <a:solidFill>
              <a:srgbClr val="0070C0"/>
            </a:solidFill>
          </a:ln>
        </p:spPr>
        <p:txBody>
          <a:bodyPr wrap="square">
            <a:spAutoFit/>
          </a:bodyPr>
          <a:lstStyle/>
          <a:p>
            <a:r>
              <a:rPr lang="es-ES" sz="1400" dirty="0"/>
              <a:t>Este libro es un homenaje al Profesor Margalef (1919-2004) en el décimo aniversario de su muerte. El profesor Margalef fue el primer catedrático de Ecología de España y uno de los mejores científicos de España en la segunda mitad del siglo XX. La primera parte del libro ofrece una panorámica sintética pero completa de la obra científica de Margalef, destacando los aspectos esenciales de su obra que todavía están muy vigentes, pero que están relativamente olvidados. Precisamente el libro lo que pretende es que la figura de Margalef sea revisitada por las generaciones actuales que casi ni conocen quien fue y lo que Margalef supuso para la Ecología española y mundial. La segunda parte del libro revisita un trabajo clásico sobre los organismos indicadores en la </a:t>
            </a:r>
            <a:r>
              <a:rPr lang="es-ES" sz="1400" dirty="0" err="1"/>
              <a:t>Limnología</a:t>
            </a:r>
            <a:r>
              <a:rPr lang="es-ES" sz="1400" dirty="0"/>
              <a:t> que Margalef publicó en 1969. Su texto es comparado con la situación actual de estos estudios y se demuestra que ya en aquel momento Margalef sentó cátedra en este asunto. Finalmente se ofrece, en un último capítulo, un listado de todos los trabajos que publicó.</a:t>
            </a:r>
            <a:endParaRPr lang="ca-ES" sz="1400" dirty="0"/>
          </a:p>
        </p:txBody>
      </p:sp>
      <p:sp>
        <p:nvSpPr>
          <p:cNvPr id="1025" name="Rectangle 1"/>
          <p:cNvSpPr>
            <a:spLocks noChangeArrowheads="1"/>
          </p:cNvSpPr>
          <p:nvPr/>
        </p:nvSpPr>
        <p:spPr bwMode="auto">
          <a:xfrm>
            <a:off x="116632" y="7308304"/>
            <a:ext cx="6669360" cy="1600438"/>
          </a:xfrm>
          <a:prstGeom prst="rect">
            <a:avLst/>
          </a:prstGeom>
          <a:noFill/>
          <a:ln w="2857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En la actualidad la atención de muchos científicos se concentra en la conservación y en el cambio climático. En mi opinión, esto distrae de un concepto de la biosfera más importante, realista y unitario. Se habla mucho del efecto invernadero y del “agujero” de la capa de ozono a gran altura, una preocupación que puede ir acompañada de una indiferencia casi total hacia los cambios topológicos en el paisaje y de </a:t>
            </a:r>
            <a:r>
              <a:rPr kumimoji="0" lang="es-E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hacia</a:t>
            </a:r>
            <a:r>
              <a:rPr kumimoji="0" lang="es-E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los intentos de controlar una fracción exagerada del agua de lluvia</a:t>
            </a:r>
            <a:r>
              <a:rPr kumimoji="0" lang="es-E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r>
              <a:rPr kumimoji="0" lang="es-ES" sz="1400" b="0" i="0" u="none" strike="noStrike" cap="none" normalizeH="0" baseline="0" dirty="0" smtClean="0">
                <a:ln>
                  <a:noFill/>
                </a:ln>
                <a:solidFill>
                  <a:srgbClr val="0070C0"/>
                </a:solidFill>
                <a:effectLst/>
                <a:latin typeface="Arial" pitchFamily="34" charset="0"/>
                <a:ea typeface="Calibri" pitchFamily="34" charset="0"/>
                <a:cs typeface="Calibri" pitchFamily="34" charset="0"/>
              </a:rPr>
              <a:t>Ramón Margalef, “</a:t>
            </a:r>
            <a:r>
              <a:rPr kumimoji="0" lang="es-ES" sz="1400" b="0" i="0" u="none" strike="noStrike" cap="none" normalizeH="0" baseline="0" dirty="0" err="1" smtClean="0">
                <a:ln>
                  <a:noFill/>
                </a:ln>
                <a:solidFill>
                  <a:srgbClr val="0070C0"/>
                </a:solidFill>
                <a:effectLst/>
                <a:latin typeface="Arial" pitchFamily="34" charset="0"/>
                <a:ea typeface="Calibri" pitchFamily="34" charset="0"/>
                <a:cs typeface="Calibri" pitchFamily="34" charset="0"/>
              </a:rPr>
              <a:t>Our</a:t>
            </a:r>
            <a:r>
              <a:rPr kumimoji="0" lang="es-ES" sz="1400" b="0" i="0" u="none" strike="noStrike" cap="none" normalizeH="0" baseline="0" dirty="0" smtClean="0">
                <a:ln>
                  <a:noFill/>
                </a:ln>
                <a:solidFill>
                  <a:srgbClr val="0070C0"/>
                </a:solidFill>
                <a:effectLst/>
                <a:latin typeface="Arial" pitchFamily="34" charset="0"/>
                <a:ea typeface="Calibri" pitchFamily="34" charset="0"/>
                <a:cs typeface="Calibri" pitchFamily="34" charset="0"/>
              </a:rPr>
              <a:t> </a:t>
            </a:r>
            <a:r>
              <a:rPr kumimoji="0" lang="es-ES" sz="1400" b="0" i="0" u="none" strike="noStrike" cap="none" normalizeH="0" baseline="0" dirty="0" err="1" smtClean="0">
                <a:ln>
                  <a:noFill/>
                </a:ln>
                <a:solidFill>
                  <a:srgbClr val="0070C0"/>
                </a:solidFill>
                <a:effectLst/>
                <a:latin typeface="Arial" pitchFamily="34" charset="0"/>
                <a:ea typeface="Calibri" pitchFamily="34" charset="0"/>
                <a:cs typeface="Calibri" pitchFamily="34" charset="0"/>
              </a:rPr>
              <a:t>biosphere</a:t>
            </a:r>
            <a:r>
              <a:rPr kumimoji="0" lang="es-ES" sz="1400" b="0" i="0" u="none" strike="noStrike" cap="none" normalizeH="0" baseline="0" dirty="0" smtClean="0">
                <a:ln>
                  <a:noFill/>
                </a:ln>
                <a:solidFill>
                  <a:srgbClr val="0070C0"/>
                </a:solidFill>
                <a:effectLst/>
                <a:latin typeface="Arial" pitchFamily="34" charset="0"/>
                <a:ea typeface="Calibri" pitchFamily="34" charset="0"/>
                <a:cs typeface="Calibri" pitchFamily="34" charset="0"/>
              </a:rPr>
              <a:t>”, 1997</a:t>
            </a:r>
            <a:endParaRPr kumimoji="0" lang="es-ES" sz="20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6" name="5 Imagen" descr="C:\Users\Narcís\Pictures\Margalef\La Biosfera\LB p166 Bosc Planct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3131840"/>
            <a:ext cx="6120680" cy="2952328"/>
          </a:xfrm>
          <a:prstGeom prst="rect">
            <a:avLst/>
          </a:prstGeom>
          <a:noFill/>
          <a:ln>
            <a:noFill/>
          </a:ln>
        </p:spPr>
      </p:pic>
      <p:sp>
        <p:nvSpPr>
          <p:cNvPr id="1026" name="Rectangle 2"/>
          <p:cNvSpPr>
            <a:spLocks noChangeArrowheads="1"/>
          </p:cNvSpPr>
          <p:nvPr/>
        </p:nvSpPr>
        <p:spPr bwMode="auto">
          <a:xfrm>
            <a:off x="188640" y="6080392"/>
            <a:ext cx="64807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Figura 6.3.2. La estructura vertical de los ecosistemas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El estudio del plancton proporcionó a Margalef un ejemplo de la importancia de la estructura vertical del ecosistema en relación con su producción. En los ecosistemas terrestres la distancia entre el lugar de producción y el depósito de nutrientes, el suelo, es corta, mientras en el mar es muy grande. Tomado de </a:t>
            </a:r>
            <a:r>
              <a:rPr kumimoji="0" lang="es-ES" sz="1200" b="0" i="1" u="none" strike="noStrike" cap="none" normalizeH="0" baseline="0" dirty="0" smtClean="0">
                <a:ln>
                  <a:noFill/>
                </a:ln>
                <a:solidFill>
                  <a:schemeClr val="tx1"/>
                </a:solidFill>
                <a:effectLst/>
                <a:latin typeface="Arial" pitchFamily="34" charset="0"/>
                <a:ea typeface="Calibri" pitchFamily="34" charset="0"/>
                <a:cs typeface="Calibri" pitchFamily="34" charset="0"/>
              </a:rPr>
              <a:t>Biosfera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(1993, figura 96).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362</Words>
  <Application>Microsoft Office PowerPoint</Application>
  <PresentationFormat>Presentació en pantalla (4:3)</PresentationFormat>
  <Paragraphs>3</Paragraphs>
  <Slides>2</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2</vt:i4>
      </vt:variant>
    </vt:vector>
  </HeadingPairs>
  <TitlesOfParts>
    <vt:vector size="6" baseType="lpstr">
      <vt:lpstr>Arial</vt:lpstr>
      <vt:lpstr>Calibri</vt:lpstr>
      <vt:lpstr>Times New Roman</vt:lpstr>
      <vt:lpstr>Tema de Office</vt:lpstr>
      <vt:lpstr>Presentació del PowerPoint</vt:lpstr>
      <vt:lpstr>Presentació del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Narcis</dc:creator>
  <cp:lastModifiedBy>MONICA TURBINA BAGUENA</cp:lastModifiedBy>
  <cp:revision>1</cp:revision>
  <dcterms:created xsi:type="dcterms:W3CDTF">2015-11-02T10:09:42Z</dcterms:created>
  <dcterms:modified xsi:type="dcterms:W3CDTF">2015-12-09T08:54:55Z</dcterms:modified>
</cp:coreProperties>
</file>